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1438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93D0"/>
    <a:srgbClr val="3294D0"/>
    <a:srgbClr val="33A5D8"/>
    <a:srgbClr val="34ACDC"/>
    <a:srgbClr val="33A5D9"/>
    <a:srgbClr val="33A2D7"/>
    <a:srgbClr val="34AFDE"/>
    <a:srgbClr val="35C1E6"/>
    <a:srgbClr val="B5BABE"/>
    <a:srgbClr val="E1E1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0" autoAdjust="0"/>
    <p:restoredTop sz="88014" autoAdjust="0"/>
  </p:normalViewPr>
  <p:slideViewPr>
    <p:cSldViewPr snapToGrid="0" showGuides="1">
      <p:cViewPr varScale="1">
        <p:scale>
          <a:sx n="97" d="100"/>
          <a:sy n="97" d="100"/>
        </p:scale>
        <p:origin x="9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592"/>
    </p:cViewPr>
  </p:sorterViewPr>
  <p:notesViewPr>
    <p:cSldViewPr snapToGrid="0" showGuides="1">
      <p:cViewPr varScale="1">
        <p:scale>
          <a:sx n="84" d="100"/>
          <a:sy n="84" d="100"/>
        </p:scale>
        <p:origin x="289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Prodeje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01BC-446E-9426-2CF5EF592343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01BC-446E-9426-2CF5EF592343}"/>
              </c:ext>
            </c:extLst>
          </c:dPt>
          <c:dPt>
            <c:idx val="9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5-01BC-446E-9426-2CF5EF59234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7-01BC-446E-9426-2CF5EF592343}"/>
              </c:ext>
            </c:extLst>
          </c:dPt>
          <c:dPt>
            <c:idx val="14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9-01BC-446E-9426-2CF5EF592343}"/>
              </c:ext>
            </c:extLst>
          </c:dPt>
          <c:dPt>
            <c:idx val="22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B-01BC-446E-9426-2CF5EF592343}"/>
              </c:ext>
            </c:extLst>
          </c:dPt>
          <c:cat>
            <c:strRef>
              <c:f>List1!$A$2:$A$24</c:f>
              <c:strCache>
                <c:ptCount val="23"/>
                <c:pt idx="0">
                  <c:v>Austrálie</c:v>
                </c:pt>
                <c:pt idx="1">
                  <c:v>Brazílie</c:v>
                </c:pt>
                <c:pt idx="2">
                  <c:v>Čína</c:v>
                </c:pt>
                <c:pt idx="3">
                  <c:v>ČR</c:v>
                </c:pt>
                <c:pt idx="4">
                  <c:v>Egypt</c:v>
                </c:pt>
                <c:pt idx="5">
                  <c:v>Francie</c:v>
                </c:pt>
                <c:pt idx="6">
                  <c:v>Indie</c:v>
                </c:pt>
                <c:pt idx="7">
                  <c:v>Itálie</c:v>
                </c:pt>
                <c:pt idx="8">
                  <c:v>Izrael</c:v>
                </c:pt>
                <c:pt idx="9">
                  <c:v>Japonsko</c:v>
                </c:pt>
                <c:pt idx="10">
                  <c:v>JAR</c:v>
                </c:pt>
                <c:pt idx="11">
                  <c:v>Kanada</c:v>
                </c:pt>
                <c:pt idx="12">
                  <c:v>Kuba</c:v>
                </c:pt>
                <c:pt idx="13">
                  <c:v>Malajsie</c:v>
                </c:pt>
                <c:pt idx="14">
                  <c:v>Německo</c:v>
                </c:pt>
                <c:pt idx="15">
                  <c:v>Peru</c:v>
                </c:pt>
                <c:pt idx="16">
                  <c:v>Polsko</c:v>
                </c:pt>
                <c:pt idx="17">
                  <c:v>Portugalsko</c:v>
                </c:pt>
                <c:pt idx="18">
                  <c:v>Rakousko</c:v>
                </c:pt>
                <c:pt idx="19">
                  <c:v>Rusko</c:v>
                </c:pt>
                <c:pt idx="20">
                  <c:v>Španělsko</c:v>
                </c:pt>
                <c:pt idx="21">
                  <c:v>Švýcarsko</c:v>
                </c:pt>
                <c:pt idx="22">
                  <c:v>USA</c:v>
                </c:pt>
              </c:strCache>
            </c:strRef>
          </c:cat>
          <c:val>
            <c:numRef>
              <c:f>List1!$B$2:$B$24</c:f>
              <c:numCache>
                <c:formatCode>General</c:formatCode>
                <c:ptCount val="23"/>
                <c:pt idx="0">
                  <c:v>3250</c:v>
                </c:pt>
                <c:pt idx="1">
                  <c:v>1988</c:v>
                </c:pt>
                <c:pt idx="2">
                  <c:v>680</c:v>
                </c:pt>
                <c:pt idx="3">
                  <c:v>380</c:v>
                </c:pt>
                <c:pt idx="4">
                  <c:v>56</c:v>
                </c:pt>
                <c:pt idx="5">
                  <c:v>1065</c:v>
                </c:pt>
                <c:pt idx="6">
                  <c:v>2758</c:v>
                </c:pt>
                <c:pt idx="7">
                  <c:v>896</c:v>
                </c:pt>
                <c:pt idx="8">
                  <c:v>457</c:v>
                </c:pt>
                <c:pt idx="9">
                  <c:v>3580</c:v>
                </c:pt>
                <c:pt idx="10">
                  <c:v>2350</c:v>
                </c:pt>
                <c:pt idx="11">
                  <c:v>1250</c:v>
                </c:pt>
                <c:pt idx="12">
                  <c:v>6</c:v>
                </c:pt>
                <c:pt idx="13">
                  <c:v>1151</c:v>
                </c:pt>
                <c:pt idx="14">
                  <c:v>3286</c:v>
                </c:pt>
                <c:pt idx="15">
                  <c:v>12</c:v>
                </c:pt>
                <c:pt idx="16">
                  <c:v>1170</c:v>
                </c:pt>
                <c:pt idx="17">
                  <c:v>256</c:v>
                </c:pt>
                <c:pt idx="18">
                  <c:v>415</c:v>
                </c:pt>
                <c:pt idx="19">
                  <c:v>1465</c:v>
                </c:pt>
                <c:pt idx="20">
                  <c:v>1235</c:v>
                </c:pt>
                <c:pt idx="21">
                  <c:v>523</c:v>
                </c:pt>
                <c:pt idx="22">
                  <c:v>4850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1BC-446E-9426-2CF5EF592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overlap val="-25"/>
        <c:axId val="497640576"/>
        <c:axId val="497642112"/>
      </c:barChart>
      <c:catAx>
        <c:axId val="497640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97642112"/>
        <c:crosses val="autoZero"/>
        <c:auto val="1"/>
        <c:lblAlgn val="ctr"/>
        <c:lblOffset val="100"/>
        <c:noMultiLvlLbl val="0"/>
      </c:catAx>
      <c:valAx>
        <c:axId val="4976421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497640576"/>
        <c:crosses val="autoZero"/>
        <c:crossBetween val="between"/>
      </c:valAx>
      <c:spPr>
        <a:gradFill>
          <a:gsLst>
            <a:gs pos="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1"/>
        </a:gradFill>
        <a:ln>
          <a:solidFill>
            <a:schemeClr val="tx1"/>
          </a:solidFill>
        </a:ln>
      </c:spPr>
    </c:plotArea>
    <c:plotVisOnly val="1"/>
    <c:dispBlanksAs val="gap"/>
    <c:showDLblsOverMax val="0"/>
  </c:chart>
  <c:spPr>
    <a:effectLst>
      <a:outerShdw dist="114300" dir="2700000" algn="tl" rotWithShape="0">
        <a:prstClr val="black">
          <a:alpha val="20000"/>
        </a:prstClr>
      </a:outerShdw>
    </a:effectLst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89922734148236E-2"/>
          <c:y val="0.21703893304276098"/>
          <c:w val="0.46214971713213815"/>
          <c:h val="0.69322443944826628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882C-4BF5-9945-9176ED877966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82C-4BF5-9945-9176ED877966}"/>
              </c:ext>
            </c:extLst>
          </c:dPt>
          <c:dLbls>
            <c:dLbl>
              <c:idx val="0"/>
              <c:layout>
                <c:manualLayout>
                  <c:x val="-0.19893952068127285"/>
                  <c:y val="-2.3665020993972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2C-4BF5-9945-9176ED87796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TOP 5</c:v>
                </c:pt>
                <c:pt idx="1">
                  <c:v>ostatní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0.53</c:v>
                </c:pt>
                <c:pt idx="1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2C-4BF5-9945-9176ED8779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54D15A9-6F63-4048-85DB-DA92F7B99F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369655E-225A-4E66-99A7-8ED90B6992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18F99-E88C-4753-ACF7-E10C63D77799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E496EE-269C-46BB-84B2-7FCD8D4FE4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83A2882-BE6B-4D94-B93B-1D09832748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B1576-6E64-435D-B242-58063F0AC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263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31F90-78D1-420D-B624-A62E6537C307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D8EFC-DE68-4803-B026-76E8E88F5A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122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D8EFC-DE68-4803-B026-76E8E88F5A1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844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603" y="1122104"/>
            <a:ext cx="9144794" cy="2388634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3603" y="3602791"/>
            <a:ext cx="9144794" cy="1655380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C404-0613-458B-A30E-2ED47402CAA4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2692-E90F-4813-8AFC-10260B7DFA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68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C404-0613-458B-A30E-2ED47402CAA4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2692-E90F-4813-8AFC-10260B7DFA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32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5802" y="365041"/>
            <a:ext cx="2628216" cy="581207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7982" y="365041"/>
            <a:ext cx="7735461" cy="581207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C404-0613-458B-A30E-2ED47402CAA4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2692-E90F-4813-8AFC-10260B7DFA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10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A762-EA47-416E-9E23-A6910279B348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79167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792958" y="613529"/>
            <a:ext cx="10606087" cy="11626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4000" b="1" baseline="0">
                <a:solidFill>
                  <a:schemeClr val="bg1"/>
                </a:solidFill>
                <a:latin typeface="+mj-lt"/>
                <a:cs typeface="CP Regular"/>
              </a:defRPr>
            </a:lvl1pPr>
          </a:lstStyle>
          <a:p>
            <a:pPr lvl="0"/>
            <a:r>
              <a:rPr lang="cs-CZ" dirty="0"/>
              <a:t>Click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lines</a:t>
            </a:r>
            <a:br>
              <a:rPr lang="cs-CZ" dirty="0"/>
            </a:br>
            <a:r>
              <a:rPr lang="cs-CZ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4836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pos="2123">
          <p15:clr>
            <a:srgbClr val="FBAE40"/>
          </p15:clr>
        </p15:guide>
        <p15:guide id="1" orient="horz" pos="82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tom s nadpis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EEB3321-61F4-4B96-8BBD-D3188756AD9E}" type="datetimeFigureOut">
              <a:rPr lang="cs-CZ" smtClean="0"/>
              <a:pPr>
                <a:defRPr/>
              </a:pPr>
              <a:t>14.09.2020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1969B73B-E6EA-4F03-A165-DF7BF31AEC4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696732" y="481646"/>
            <a:ext cx="10798537" cy="676951"/>
          </a:xfrm>
        </p:spPr>
        <p:txBody>
          <a:bodyPr/>
          <a:lstStyle>
            <a:lvl1pPr>
              <a:defRPr lang="cs-CZ" sz="4399" b="1" kern="1200" cap="none" baseline="0" dirty="0">
                <a:solidFill>
                  <a:schemeClr val="tx2"/>
                </a:solidFill>
                <a:latin typeface="AvenirNext LT Pro Medium" pitchFamily="34" charset="-18"/>
                <a:ea typeface="+mj-ea"/>
                <a:cs typeface="+mj-cs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Obdélník 7">
            <a:hlinkClick r:id="" action="ppaction://noaction"/>
          </p:cNvPr>
          <p:cNvSpPr/>
          <p:nvPr userDrawn="1"/>
        </p:nvSpPr>
        <p:spPr>
          <a:xfrm>
            <a:off x="12192001" y="338475"/>
            <a:ext cx="1325548" cy="338476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Next LT Pro Medium"/>
                <a:ea typeface="+mn-ea"/>
                <a:cs typeface="+mn-cs"/>
              </a:rPr>
              <a:t>POTOM</a:t>
            </a:r>
          </a:p>
        </p:txBody>
      </p:sp>
    </p:spTree>
    <p:extLst>
      <p:ext uri="{BB962C8B-B14F-4D97-AF65-F5344CB8AC3E}">
        <p14:creationId xmlns:p14="http://schemas.microsoft.com/office/powerpoint/2010/main" val="378125609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C404-0613-458B-A30E-2ED47402CAA4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2692-E90F-4813-8AFC-10260B7DFA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52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634" y="1709343"/>
            <a:ext cx="10516036" cy="2853664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634" y="4589987"/>
            <a:ext cx="10516036" cy="1499841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C404-0613-458B-A30E-2ED47402CAA4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2692-E90F-4813-8AFC-10260B7DFA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9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7982" y="1825203"/>
            <a:ext cx="5181839" cy="435191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181" y="1825203"/>
            <a:ext cx="5181838" cy="435191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C404-0613-458B-A30E-2ED47402CAA4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2692-E90F-4813-8AFC-10260B7DFA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4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570" y="365041"/>
            <a:ext cx="10516036" cy="132525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570" y="1680774"/>
            <a:ext cx="5158032" cy="823721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570" y="2504495"/>
            <a:ext cx="5158032" cy="36853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181" y="1680774"/>
            <a:ext cx="5183425" cy="823721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181" y="2504495"/>
            <a:ext cx="5183425" cy="36853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C404-0613-458B-A30E-2ED47402CAA4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2692-E90F-4813-8AFC-10260B7DFA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41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C404-0613-458B-A30E-2ED47402CAA4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2692-E90F-4813-8AFC-10260B7DFA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97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C404-0613-458B-A30E-2ED47402CAA4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2692-E90F-4813-8AFC-10260B7DFA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19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570" y="457094"/>
            <a:ext cx="3932801" cy="159983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425" y="987197"/>
            <a:ext cx="6172181" cy="4874084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570" y="2056924"/>
            <a:ext cx="3932801" cy="3812292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C404-0613-458B-A30E-2ED47402CAA4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2692-E90F-4813-8AFC-10260B7DFA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570" y="457094"/>
            <a:ext cx="3932801" cy="159983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425" y="987197"/>
            <a:ext cx="6172181" cy="4874084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570" y="2056924"/>
            <a:ext cx="3932801" cy="3812292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C404-0613-458B-A30E-2ED47402CAA4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2692-E90F-4813-8AFC-10260B7DFA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77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7982" y="365041"/>
            <a:ext cx="10516036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7982" y="1825203"/>
            <a:ext cx="10516036" cy="4351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7982" y="6356467"/>
            <a:ext cx="2744073" cy="365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0C404-0613-458B-A30E-2ED47402CAA4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9136" y="6356467"/>
            <a:ext cx="4113729" cy="365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09947" y="6356467"/>
            <a:ext cx="2744072" cy="365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92692-E90F-4813-8AFC-10260B7DFA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984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>
            <a:extLst>
              <a:ext uri="{FF2B5EF4-FFF2-40B4-BE49-F238E27FC236}">
                <a16:creationId xmlns:a16="http://schemas.microsoft.com/office/drawing/2014/main" id="{3CD8C448-43DF-4354-AE6B-951228F75CCD}"/>
              </a:ext>
            </a:extLst>
          </p:cNvPr>
          <p:cNvSpPr txBox="1">
            <a:spLocks/>
          </p:cNvSpPr>
          <p:nvPr/>
        </p:nvSpPr>
        <p:spPr>
          <a:xfrm>
            <a:off x="838200" y="91993"/>
            <a:ext cx="105187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Nejvýznamnější země </a:t>
            </a:r>
            <a:br>
              <a:rPr kumimoji="0" lang="cs-CZ" sz="3200" b="1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cs-CZ" sz="2800" b="1" i="1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podle obratu v tis. EUR</a:t>
            </a:r>
            <a:endParaRPr kumimoji="0" lang="cs-CZ" sz="3200" b="1" i="1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997091E2-B235-439F-8833-4F276F0FF8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0969285"/>
              </p:ext>
            </p:extLst>
          </p:nvPr>
        </p:nvGraphicFramePr>
        <p:xfrm>
          <a:off x="623712" y="1332038"/>
          <a:ext cx="11043783" cy="5209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B7FF1ADC-4953-409B-B427-7ADBD4CB47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8787027"/>
              </p:ext>
            </p:extLst>
          </p:nvPr>
        </p:nvGraphicFramePr>
        <p:xfrm>
          <a:off x="7303685" y="179643"/>
          <a:ext cx="3392711" cy="2261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5B20CB50-AA47-4A2C-94BA-A473C81B06A0}"/>
              </a:ext>
            </a:extLst>
          </p:cNvPr>
          <p:cNvSpPr txBox="1"/>
          <p:nvPr/>
        </p:nvSpPr>
        <p:spPr>
          <a:xfrm>
            <a:off x="7709283" y="275675"/>
            <a:ext cx="2688921" cy="384132"/>
          </a:xfrm>
          <a:prstGeom prst="rect">
            <a:avLst/>
          </a:prstGeom>
          <a:solidFill>
            <a:srgbClr val="C00000"/>
          </a:solidFill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Podíl TOP 5 zemí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D8F0F65B-A6C9-47D5-A169-B844C6EA0AC2}"/>
              </a:ext>
            </a:extLst>
          </p:cNvPr>
          <p:cNvCxnSpPr/>
          <p:nvPr/>
        </p:nvCxnSpPr>
        <p:spPr>
          <a:xfrm flipV="1">
            <a:off x="1674421" y="1332038"/>
            <a:ext cx="6535890" cy="1929083"/>
          </a:xfrm>
          <a:prstGeom prst="straightConnector1">
            <a:avLst/>
          </a:prstGeom>
          <a:noFill/>
          <a:ln w="15875" cap="flat" cmpd="sng" algn="ctr">
            <a:solidFill>
              <a:srgbClr val="C00000"/>
            </a:solidFill>
            <a:prstDash val="solid"/>
            <a:miter lim="800000"/>
            <a:tailEnd type="stealth" w="lg" len="lg"/>
          </a:ln>
          <a:effectLst/>
        </p:spPr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F0A64114-D9B8-4CCC-87B7-4FC70038EF1F}"/>
              </a:ext>
            </a:extLst>
          </p:cNvPr>
          <p:cNvCxnSpPr/>
          <p:nvPr/>
        </p:nvCxnSpPr>
        <p:spPr>
          <a:xfrm flipV="1">
            <a:off x="4239491" y="1428070"/>
            <a:ext cx="4066853" cy="1967988"/>
          </a:xfrm>
          <a:prstGeom prst="straightConnector1">
            <a:avLst/>
          </a:prstGeom>
          <a:noFill/>
          <a:ln w="15875" cap="flat" cmpd="sng" algn="ctr">
            <a:solidFill>
              <a:srgbClr val="C00000"/>
            </a:solidFill>
            <a:prstDash val="solid"/>
            <a:miter lim="800000"/>
            <a:tailEnd type="stealth" w="lg" len="lg"/>
          </a:ln>
          <a:effectLst/>
        </p:spPr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E429A600-2335-45DA-BC4E-2FB9E01B5E0C}"/>
              </a:ext>
            </a:extLst>
          </p:cNvPr>
          <p:cNvCxnSpPr/>
          <p:nvPr/>
        </p:nvCxnSpPr>
        <p:spPr>
          <a:xfrm flipV="1">
            <a:off x="5665439" y="1691640"/>
            <a:ext cx="2544872" cy="1272956"/>
          </a:xfrm>
          <a:prstGeom prst="straightConnector1">
            <a:avLst/>
          </a:prstGeom>
          <a:noFill/>
          <a:ln w="15875" cap="flat" cmpd="sng" algn="ctr">
            <a:solidFill>
              <a:srgbClr val="C00000"/>
            </a:solidFill>
            <a:prstDash val="solid"/>
            <a:miter lim="800000"/>
            <a:tailEnd type="stealth" w="lg" len="lg"/>
          </a:ln>
          <a:effectLst/>
        </p:spPr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04F6A219-62BA-43D7-B969-5B0A78CBE0C6}"/>
              </a:ext>
            </a:extLst>
          </p:cNvPr>
          <p:cNvCxnSpPr/>
          <p:nvPr/>
        </p:nvCxnSpPr>
        <p:spPr>
          <a:xfrm flipV="1">
            <a:off x="7847645" y="2292366"/>
            <a:ext cx="384610" cy="846430"/>
          </a:xfrm>
          <a:prstGeom prst="straightConnector1">
            <a:avLst/>
          </a:prstGeom>
          <a:noFill/>
          <a:ln w="15875" cap="flat" cmpd="sng" algn="ctr">
            <a:solidFill>
              <a:srgbClr val="C00000"/>
            </a:solidFill>
            <a:prstDash val="solid"/>
            <a:miter lim="800000"/>
            <a:tailEnd type="stealth" w="lg" len="lg"/>
          </a:ln>
          <a:effectLst/>
        </p:spPr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344CAB8C-9A6B-4A37-95E4-CFFFA62C8B81}"/>
              </a:ext>
            </a:extLst>
          </p:cNvPr>
          <p:cNvCxnSpPr/>
          <p:nvPr/>
        </p:nvCxnSpPr>
        <p:spPr>
          <a:xfrm flipH="1" flipV="1">
            <a:off x="9192106" y="1860218"/>
            <a:ext cx="1995224" cy="432148"/>
          </a:xfrm>
          <a:prstGeom prst="straightConnector1">
            <a:avLst/>
          </a:prstGeom>
          <a:noFill/>
          <a:ln w="15875" cap="flat" cmpd="sng" algn="ctr">
            <a:solidFill>
              <a:srgbClr val="C00000"/>
            </a:solidFill>
            <a:prstDash val="solid"/>
            <a:miter lim="800000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86614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ředtí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DPR 2020">
      <a:dk1>
        <a:srgbClr val="282828"/>
      </a:dk1>
      <a:lt1>
        <a:sysClr val="window" lastClr="FFFFFF"/>
      </a:lt1>
      <a:dk2>
        <a:srgbClr val="3293D0"/>
      </a:dk2>
      <a:lt2>
        <a:srgbClr val="C6C6C6"/>
      </a:lt2>
      <a:accent1>
        <a:srgbClr val="125186"/>
      </a:accent1>
      <a:accent2>
        <a:srgbClr val="35C3E7"/>
      </a:accent2>
      <a:accent3>
        <a:srgbClr val="3DD2D0"/>
      </a:accent3>
      <a:accent4>
        <a:srgbClr val="EBCE4D"/>
      </a:accent4>
      <a:accent5>
        <a:srgbClr val="ED2C6C"/>
      </a:accent5>
      <a:accent6>
        <a:srgbClr val="60554D"/>
      </a:accent6>
      <a:hlink>
        <a:srgbClr val="3293D0"/>
      </a:hlink>
      <a:folHlink>
        <a:srgbClr val="EBCE4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DPR 2020">
      <a:dk1>
        <a:srgbClr val="282828"/>
      </a:dk1>
      <a:lt1>
        <a:sysClr val="window" lastClr="FFFFFF"/>
      </a:lt1>
      <a:dk2>
        <a:srgbClr val="3293D0"/>
      </a:dk2>
      <a:lt2>
        <a:srgbClr val="C6C6C6"/>
      </a:lt2>
      <a:accent1>
        <a:srgbClr val="125186"/>
      </a:accent1>
      <a:accent2>
        <a:srgbClr val="35C3E7"/>
      </a:accent2>
      <a:accent3>
        <a:srgbClr val="3DD2D0"/>
      </a:accent3>
      <a:accent4>
        <a:srgbClr val="EBCE4D"/>
      </a:accent4>
      <a:accent5>
        <a:srgbClr val="ED2C6C"/>
      </a:accent5>
      <a:accent6>
        <a:srgbClr val="60554D"/>
      </a:accent6>
      <a:hlink>
        <a:srgbClr val="3293D0"/>
      </a:hlink>
      <a:folHlink>
        <a:srgbClr val="EBCE4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ambria-Calibri">
    <a:majorFont>
      <a:latin typeface="Cambria" panose="02040503050406030204"/>
      <a:ea typeface=""/>
      <a:cs typeface=""/>
      <a:font script="Jpan" typeface="ＭＳ Ｐゴシック"/>
      <a:font script="Hang" typeface="맑은 고딕"/>
      <a:font script="Hans" typeface="黑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ambria-Calibri">
    <a:majorFont>
      <a:latin typeface="Cambria" panose="02040503050406030204"/>
      <a:ea typeface=""/>
      <a:cs typeface=""/>
      <a:font script="Jpan" typeface="ＭＳ Ｐゴシック"/>
      <a:font script="Hang" typeface="맑은 고딕"/>
      <a:font script="Hans" typeface="黑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4460</TotalTime>
  <Words>15</Words>
  <Application>Microsoft Office PowerPoint</Application>
  <PresentationFormat>Širokoúhlá obrazovka</PresentationFormat>
  <Paragraphs>4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AvenirNext LT Pro Medium</vt:lpstr>
      <vt:lpstr>Calibri</vt:lpstr>
      <vt:lpstr>Cambria</vt:lpstr>
      <vt:lpstr>Předtím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Marek Anděl</dc:creator>
  <cp:lastModifiedBy>Marek Hrkal</cp:lastModifiedBy>
  <cp:revision>329</cp:revision>
  <dcterms:created xsi:type="dcterms:W3CDTF">2020-05-01T13:48:32Z</dcterms:created>
  <dcterms:modified xsi:type="dcterms:W3CDTF">2020-09-14T19:03:07Z</dcterms:modified>
</cp:coreProperties>
</file>